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9" r:id="rId8"/>
    <p:sldId id="268" r:id="rId9"/>
    <p:sldId id="262" r:id="rId10"/>
    <p:sldId id="270"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9" autoAdjust="0"/>
    <p:restoredTop sz="94660"/>
  </p:normalViewPr>
  <p:slideViewPr>
    <p:cSldViewPr>
      <p:cViewPr varScale="1">
        <p:scale>
          <a:sx n="63" d="100"/>
          <a:sy n="63" d="100"/>
        </p:scale>
        <p:origin x="1404" y="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65CB178-0D02-499F-9124-46DDDD02A47C}" type="datetimeFigureOut">
              <a:rPr lang="en-US" smtClean="0"/>
              <a:t>8/26/2021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5CB178-0D02-499F-9124-46DDDD02A47C}"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92BC-77CC-410B-844E-3B95B00B28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65CB178-0D02-499F-9124-46DDDD02A47C}" type="datetimeFigureOut">
              <a:rPr lang="en-US" smtClean="0"/>
              <a:t>8/26/2021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56892BC-77CC-410B-844E-3B95B00B286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65CB178-0D02-499F-9124-46DDDD02A47C}"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65CB178-0D02-499F-9124-46DDDD02A47C}" type="datetimeFigureOut">
              <a:rPr lang="en-US" smtClean="0"/>
              <a:t>8/26/2021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65CB178-0D02-499F-9124-46DDDD02A47C}" type="datetimeFigureOut">
              <a:rPr lang="en-US" smtClean="0"/>
              <a:t>8/26/2021</a:t>
            </a:fld>
            <a:endParaRPr lang="en-US"/>
          </a:p>
        </p:txBody>
      </p:sp>
      <p:sp>
        <p:nvSpPr>
          <p:cNvPr id="10" name="Slide Number Placeholder 9"/>
          <p:cNvSpPr>
            <a:spLocks noGrp="1"/>
          </p:cNvSpPr>
          <p:nvPr>
            <p:ph type="sldNum" sz="quarter" idx="16"/>
          </p:nvPr>
        </p:nvSpPr>
        <p:spPr/>
        <p:txBody>
          <a:bodyPr rtlCol="0"/>
          <a:lstStyle/>
          <a:p>
            <a:fld id="{556892BC-77CC-410B-844E-3B95B00B286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65CB178-0D02-499F-9124-46DDDD02A47C}" type="datetimeFigureOut">
              <a:rPr lang="en-US" smtClean="0"/>
              <a:t>8/26/2021</a:t>
            </a:fld>
            <a:endParaRPr lang="en-US"/>
          </a:p>
        </p:txBody>
      </p:sp>
      <p:sp>
        <p:nvSpPr>
          <p:cNvPr id="12" name="Slide Number Placeholder 11"/>
          <p:cNvSpPr>
            <a:spLocks noGrp="1"/>
          </p:cNvSpPr>
          <p:nvPr>
            <p:ph type="sldNum" sz="quarter" idx="16"/>
          </p:nvPr>
        </p:nvSpPr>
        <p:spPr/>
        <p:txBody>
          <a:bodyPr rtlCol="0"/>
          <a:lstStyle/>
          <a:p>
            <a:fld id="{556892BC-77CC-410B-844E-3B95B00B286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5CB178-0D02-499F-9124-46DDDD02A47C}"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CB178-0D02-499F-9124-46DDDD02A47C}"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65CB178-0D02-499F-9124-46DDDD02A47C}"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65CB178-0D02-499F-9124-46DDDD02A47C}" type="datetimeFigureOut">
              <a:rPr lang="en-US" smtClean="0"/>
              <a:t>8/26/2021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65CB178-0D02-499F-9124-46DDDD02A47C}" type="datetimeFigureOut">
              <a:rPr lang="en-US" smtClean="0"/>
              <a:t>8/26/2021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56892BC-77CC-410B-844E-3B95B00B28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catholicsun.org/wp-content/uploads/2020/12/Saint-Thomas-More-700x500px.jpg">
            <a:extLst>
              <a:ext uri="{FF2B5EF4-FFF2-40B4-BE49-F238E27FC236}">
                <a16:creationId xmlns:a16="http://schemas.microsoft.com/office/drawing/2014/main" id="{177AEEFC-02D9-4450-AE41-38774960E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729"/>
            <a:ext cx="9144000" cy="6531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4038600"/>
            <a:ext cx="8686800" cy="1828800"/>
          </a:xfrm>
        </p:spPr>
        <p:txBody>
          <a:bodyPr>
            <a:normAutofit/>
          </a:bodyPr>
          <a:lstStyle/>
          <a:p>
            <a:r>
              <a:rPr lang="en-US" sz="4800" dirty="0"/>
              <a:t>Thomas More</a:t>
            </a:r>
            <a:br>
              <a:rPr lang="en-US" sz="4800" dirty="0"/>
            </a:br>
            <a:r>
              <a:rPr lang="en-US" sz="4800" dirty="0"/>
              <a:t>Utopia</a:t>
            </a:r>
            <a:endParaRPr lang="en-US" sz="4800" i="1" dirty="0"/>
          </a:p>
        </p:txBody>
      </p:sp>
      <p:sp>
        <p:nvSpPr>
          <p:cNvPr id="3" name="Subtitle 2"/>
          <p:cNvSpPr>
            <a:spLocks noGrp="1"/>
          </p:cNvSpPr>
          <p:nvPr>
            <p:ph type="subTitle" idx="1"/>
          </p:nvPr>
        </p:nvSpPr>
        <p:spPr>
          <a:xfrm>
            <a:off x="2362200" y="6050037"/>
            <a:ext cx="6629400" cy="655563"/>
          </a:xfrm>
        </p:spPr>
        <p:txBody>
          <a:bodyPr>
            <a:normAutofit fontScale="70000" lnSpcReduction="20000"/>
          </a:bodyPr>
          <a:lstStyle/>
          <a:p>
            <a:pPr>
              <a:lnSpc>
                <a:spcPct val="120000"/>
              </a:lnSpc>
              <a:spcBef>
                <a:spcPts val="0"/>
              </a:spcBef>
            </a:pPr>
            <a:r>
              <a:rPr lang="en-US" dirty="0"/>
              <a:t>Monterey Peninsula College</a:t>
            </a:r>
          </a:p>
          <a:p>
            <a:pPr>
              <a:lnSpc>
                <a:spcPct val="120000"/>
              </a:lnSpc>
              <a:spcBef>
                <a:spcPts val="0"/>
              </a:spcBef>
            </a:pPr>
            <a:r>
              <a:rPr lang="en-US" dirty="0"/>
              <a:t>GENT 8/408: Late Renaissance and Reformation (1520-1600) </a:t>
            </a:r>
          </a:p>
        </p:txBody>
      </p:sp>
      <p:sp>
        <p:nvSpPr>
          <p:cNvPr id="4" name="Subtitle 2"/>
          <p:cNvSpPr txBox="1">
            <a:spLocks/>
          </p:cNvSpPr>
          <p:nvPr/>
        </p:nvSpPr>
        <p:spPr>
          <a:xfrm>
            <a:off x="-1905000" y="6096000"/>
            <a:ext cx="4114800" cy="655563"/>
          </a:xfrm>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r">
              <a:lnSpc>
                <a:spcPct val="120000"/>
              </a:lnSpc>
              <a:spcBef>
                <a:spcPts val="0"/>
              </a:spcBef>
            </a:pPr>
            <a:r>
              <a:rPr lang="en-US" dirty="0"/>
              <a:t>Dr. Stephanie </a:t>
            </a:r>
            <a:r>
              <a:rPr lang="en-US" dirty="0" err="1"/>
              <a:t>Spoto</a:t>
            </a:r>
            <a:endParaRPr lang="en-US" dirty="0"/>
          </a:p>
          <a:p>
            <a:pPr algn="r">
              <a:lnSpc>
                <a:spcPct val="120000"/>
              </a:lnSpc>
              <a:spcBef>
                <a:spcPts val="0"/>
              </a:spcBef>
            </a:pPr>
            <a:r>
              <a:rPr lang="en-US" dirty="0"/>
              <a:t>8/26/2021</a:t>
            </a:r>
          </a:p>
        </p:txBody>
      </p:sp>
    </p:spTree>
    <p:extLst>
      <p:ext uri="{BB962C8B-B14F-4D97-AF65-F5344CB8AC3E}">
        <p14:creationId xmlns:p14="http://schemas.microsoft.com/office/powerpoint/2010/main" val="358639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8C7D-3F58-45E5-9C65-A70692C6DE89}"/>
              </a:ext>
            </a:extLst>
          </p:cNvPr>
          <p:cNvSpPr>
            <a:spLocks noGrp="1"/>
          </p:cNvSpPr>
          <p:nvPr>
            <p:ph type="title"/>
          </p:nvPr>
        </p:nvSpPr>
        <p:spPr/>
        <p:txBody>
          <a:bodyPr/>
          <a:lstStyle/>
          <a:p>
            <a:r>
              <a:rPr lang="en-US" dirty="0"/>
              <a:t>The Island</a:t>
            </a:r>
          </a:p>
        </p:txBody>
      </p:sp>
      <p:sp>
        <p:nvSpPr>
          <p:cNvPr id="3" name="Content Placeholder 2">
            <a:extLst>
              <a:ext uri="{FF2B5EF4-FFF2-40B4-BE49-F238E27FC236}">
                <a16:creationId xmlns:a16="http://schemas.microsoft.com/office/drawing/2014/main" id="{49762EE5-1201-40FD-98A9-276E5B429790}"/>
              </a:ext>
            </a:extLst>
          </p:cNvPr>
          <p:cNvSpPr>
            <a:spLocks noGrp="1"/>
          </p:cNvSpPr>
          <p:nvPr>
            <p:ph sz="quarter" idx="1"/>
          </p:nvPr>
        </p:nvSpPr>
        <p:spPr/>
        <p:txBody>
          <a:bodyPr>
            <a:normAutofit fontScale="92500" lnSpcReduction="10000"/>
          </a:bodyPr>
          <a:lstStyle/>
          <a:p>
            <a:r>
              <a:rPr lang="en-US" dirty="0"/>
              <a:t>Situated in the New World </a:t>
            </a:r>
            <a:r>
              <a:rPr lang="en-US" dirty="0">
                <a:sym typeface="Wingdings" panose="05000000000000000000" pitchFamily="2" charset="2"/>
              </a:rPr>
              <a:t> Raphael </a:t>
            </a:r>
            <a:r>
              <a:rPr lang="en-US" dirty="0" err="1">
                <a:sym typeface="Wingdings" panose="05000000000000000000" pitchFamily="2" charset="2"/>
              </a:rPr>
              <a:t>Hythloday</a:t>
            </a:r>
            <a:r>
              <a:rPr lang="en-US" dirty="0">
                <a:sym typeface="Wingdings" panose="05000000000000000000" pitchFamily="2" charset="2"/>
              </a:rPr>
              <a:t> named as one of the 24 men who sailed with </a:t>
            </a:r>
            <a:r>
              <a:rPr lang="en-US" dirty="0"/>
              <a:t>Vespucci</a:t>
            </a:r>
          </a:p>
          <a:p>
            <a:pPr lvl="1"/>
            <a:r>
              <a:rPr lang="en-US" dirty="0"/>
              <a:t>Continued on where Vespucci stopped and found Utopia</a:t>
            </a:r>
          </a:p>
          <a:p>
            <a:r>
              <a:rPr lang="en-US" dirty="0"/>
              <a:t>Living arrangements very regulated, with only a certain number of adults in each house, and a certain number of people in each city</a:t>
            </a:r>
          </a:p>
          <a:p>
            <a:r>
              <a:rPr lang="en-US" dirty="0"/>
              <a:t>Each regulated town has an elected representative (200 in total) </a:t>
            </a:r>
            <a:r>
              <a:rPr lang="en-US" dirty="0">
                <a:sym typeface="Wingdings" panose="05000000000000000000" pitchFamily="2" charset="2"/>
              </a:rPr>
              <a:t> those elect a prince in a secret ballot</a:t>
            </a:r>
          </a:p>
          <a:p>
            <a:r>
              <a:rPr lang="en-US" dirty="0">
                <a:sym typeface="Wingdings" panose="05000000000000000000" pitchFamily="2" charset="2"/>
              </a:rPr>
              <a:t>Goods and resources held in common and people just request what they need from a central warehouse</a:t>
            </a:r>
            <a:endParaRPr lang="en-US" dirty="0"/>
          </a:p>
        </p:txBody>
      </p:sp>
    </p:spTree>
    <p:extLst>
      <p:ext uri="{BB962C8B-B14F-4D97-AF65-F5344CB8AC3E}">
        <p14:creationId xmlns:p14="http://schemas.microsoft.com/office/powerpoint/2010/main" val="429424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BEE0-8173-4265-8E12-5656E400A971}"/>
              </a:ext>
            </a:extLst>
          </p:cNvPr>
          <p:cNvSpPr>
            <a:spLocks noGrp="1"/>
          </p:cNvSpPr>
          <p:nvPr>
            <p:ph type="title"/>
          </p:nvPr>
        </p:nvSpPr>
        <p:spPr/>
        <p:txBody>
          <a:bodyPr>
            <a:normAutofit fontScale="90000"/>
          </a:bodyPr>
          <a:lstStyle/>
          <a:p>
            <a:r>
              <a:rPr lang="en-US" dirty="0"/>
              <a:t>Book 2: Discourse on Utopia</a:t>
            </a:r>
            <a:br>
              <a:rPr lang="en-US" dirty="0"/>
            </a:br>
            <a:r>
              <a:rPr lang="en-US" i="1" dirty="0"/>
              <a:t>The regulation of life</a:t>
            </a:r>
            <a:endParaRPr lang="en-US" dirty="0"/>
          </a:p>
        </p:txBody>
      </p:sp>
      <p:sp>
        <p:nvSpPr>
          <p:cNvPr id="3" name="Content Placeholder 2">
            <a:extLst>
              <a:ext uri="{FF2B5EF4-FFF2-40B4-BE49-F238E27FC236}">
                <a16:creationId xmlns:a16="http://schemas.microsoft.com/office/drawing/2014/main" id="{71B462AF-E700-47BE-8408-2A96F440EA1A}"/>
              </a:ext>
            </a:extLst>
          </p:cNvPr>
          <p:cNvSpPr>
            <a:spLocks noGrp="1"/>
          </p:cNvSpPr>
          <p:nvPr>
            <p:ph sz="quarter" idx="1"/>
          </p:nvPr>
        </p:nvSpPr>
        <p:spPr>
          <a:xfrm>
            <a:off x="3050230" y="1447800"/>
            <a:ext cx="6020618" cy="5410200"/>
          </a:xfrm>
        </p:spPr>
        <p:txBody>
          <a:bodyPr>
            <a:normAutofit fontScale="85000" lnSpcReduction="20000"/>
          </a:bodyPr>
          <a:lstStyle/>
          <a:p>
            <a:r>
              <a:rPr lang="en-US" dirty="0"/>
              <a:t>Regulated populations: Utopians move to the mainland if it becomes too populated</a:t>
            </a:r>
          </a:p>
          <a:p>
            <a:pPr lvl="1"/>
            <a:r>
              <a:rPr lang="en-US" dirty="0"/>
              <a:t>Implied that Utopians are separate from the indigenous people on the mainland</a:t>
            </a:r>
          </a:p>
          <a:p>
            <a:r>
              <a:rPr lang="en-US" dirty="0"/>
              <a:t>No private property, no locks on doors, very little crime</a:t>
            </a:r>
          </a:p>
          <a:p>
            <a:r>
              <a:rPr lang="en-US" dirty="0"/>
              <a:t>Everyone must work </a:t>
            </a:r>
            <a:r>
              <a:rPr lang="en-US" dirty="0">
                <a:sym typeface="Wingdings" panose="05000000000000000000" pitchFamily="2" charset="2"/>
              </a:rPr>
              <a:t> mainly in agriculture </a:t>
            </a:r>
          </a:p>
          <a:p>
            <a:pPr lvl="1"/>
            <a:r>
              <a:rPr lang="en-US" dirty="0">
                <a:sym typeface="Wingdings" panose="05000000000000000000" pitchFamily="2" charset="2"/>
              </a:rPr>
              <a:t>Each person much work in agriculture for two years, and then can rotate out to a different occupation</a:t>
            </a:r>
          </a:p>
          <a:p>
            <a:r>
              <a:rPr lang="en-US" dirty="0">
                <a:sym typeface="Wingdings" panose="05000000000000000000" pitchFamily="2" charset="2"/>
              </a:rPr>
              <a:t>Slaves: non-Utopians or criminal Utopians (for example, adultery and unauthorized travel are punishable by slavery)</a:t>
            </a:r>
          </a:p>
          <a:p>
            <a:r>
              <a:rPr lang="en-US" dirty="0">
                <a:sym typeface="Wingdings" panose="05000000000000000000" pitchFamily="2" charset="2"/>
              </a:rPr>
              <a:t>Religion: all religions are tolerated, except atheism which is shameful</a:t>
            </a:r>
            <a:endParaRPr lang="en-US" dirty="0"/>
          </a:p>
        </p:txBody>
      </p:sp>
      <p:pic>
        <p:nvPicPr>
          <p:cNvPr id="4" name="Picture 2">
            <a:extLst>
              <a:ext uri="{FF2B5EF4-FFF2-40B4-BE49-F238E27FC236}">
                <a16:creationId xmlns:a16="http://schemas.microsoft.com/office/drawing/2014/main" id="{36F02740-F2B2-4816-8E8B-30E8D4BC9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8" y="2057400"/>
            <a:ext cx="2962662" cy="36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4A9B-B39D-49A2-8ADC-9646EE616EAC}"/>
              </a:ext>
            </a:extLst>
          </p:cNvPr>
          <p:cNvSpPr>
            <a:spLocks noGrp="1"/>
          </p:cNvSpPr>
          <p:nvPr>
            <p:ph type="title"/>
          </p:nvPr>
        </p:nvSpPr>
        <p:spPr/>
        <p:txBody>
          <a:bodyPr>
            <a:normAutofit fontScale="90000"/>
          </a:bodyPr>
          <a:lstStyle/>
          <a:p>
            <a:r>
              <a:rPr lang="en-US" dirty="0"/>
              <a:t>Book 2: Discourse on Utopia</a:t>
            </a:r>
            <a:br>
              <a:rPr lang="en-US" dirty="0"/>
            </a:br>
            <a:r>
              <a:rPr lang="en-US" i="1" dirty="0"/>
              <a:t>The role of women</a:t>
            </a:r>
            <a:endParaRPr lang="en-US" dirty="0"/>
          </a:p>
        </p:txBody>
      </p:sp>
      <p:sp>
        <p:nvSpPr>
          <p:cNvPr id="3" name="Content Placeholder 2">
            <a:extLst>
              <a:ext uri="{FF2B5EF4-FFF2-40B4-BE49-F238E27FC236}">
                <a16:creationId xmlns:a16="http://schemas.microsoft.com/office/drawing/2014/main" id="{1223E4AD-3A31-46AB-9493-91002C81A0C8}"/>
              </a:ext>
            </a:extLst>
          </p:cNvPr>
          <p:cNvSpPr>
            <a:spLocks noGrp="1"/>
          </p:cNvSpPr>
          <p:nvPr>
            <p:ph sz="quarter" idx="1"/>
          </p:nvPr>
        </p:nvSpPr>
        <p:spPr>
          <a:xfrm>
            <a:off x="76200" y="1524000"/>
            <a:ext cx="5012018" cy="5334000"/>
          </a:xfrm>
        </p:spPr>
        <p:txBody>
          <a:bodyPr>
            <a:normAutofit fontScale="85000" lnSpcReduction="20000"/>
          </a:bodyPr>
          <a:lstStyle/>
          <a:p>
            <a:r>
              <a:rPr lang="en-US" dirty="0"/>
              <a:t>In </a:t>
            </a:r>
            <a:r>
              <a:rPr lang="en-US" i="1" dirty="0"/>
              <a:t>Utopia</a:t>
            </a:r>
            <a:r>
              <a:rPr lang="en-US" dirty="0"/>
              <a:t>, women do the same work as men</a:t>
            </a:r>
          </a:p>
          <a:p>
            <a:r>
              <a:rPr lang="en-US" dirty="0"/>
              <a:t>Though there seems to be more equality (wives and husbands are subject to each other), there is division of some labor </a:t>
            </a:r>
            <a:r>
              <a:rPr lang="en-US" dirty="0">
                <a:sym typeface="Wingdings" panose="05000000000000000000" pitchFamily="2" charset="2"/>
              </a:rPr>
              <a:t> women are more often restricted to domestic work.</a:t>
            </a:r>
          </a:p>
          <a:p>
            <a:r>
              <a:rPr lang="en-US" dirty="0"/>
              <a:t>Priesthood: some widows may become priests</a:t>
            </a:r>
          </a:p>
          <a:p>
            <a:r>
              <a:rPr lang="en-US" dirty="0"/>
              <a:t>Wives must confess their sins to their husbands every month</a:t>
            </a:r>
          </a:p>
          <a:p>
            <a:r>
              <a:rPr lang="en-US" dirty="0"/>
              <a:t>The role allocated to women in Utopia might, however, have been seen as being more liberal from a contemporary point of view.</a:t>
            </a:r>
          </a:p>
        </p:txBody>
      </p:sp>
      <p:sp>
        <p:nvSpPr>
          <p:cNvPr id="4" name="AutoShape 2" descr="Image result for more utopia">
            <a:extLst>
              <a:ext uri="{FF2B5EF4-FFF2-40B4-BE49-F238E27FC236}">
                <a16:creationId xmlns:a16="http://schemas.microsoft.com/office/drawing/2014/main" id="{C94FB229-CB82-43B1-8D20-91B1A7D7BC4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4769357-3FE6-4E0A-A07F-20AF577D9858}"/>
              </a:ext>
            </a:extLst>
          </p:cNvPr>
          <p:cNvPicPr>
            <a:picLocks noChangeAspect="1"/>
          </p:cNvPicPr>
          <p:nvPr/>
        </p:nvPicPr>
        <p:blipFill>
          <a:blip r:embed="rId2"/>
          <a:stretch>
            <a:fillRect/>
          </a:stretch>
        </p:blipFill>
        <p:spPr>
          <a:xfrm>
            <a:off x="5088218" y="1132840"/>
            <a:ext cx="3989879" cy="5725160"/>
          </a:xfrm>
          <a:prstGeom prst="rect">
            <a:avLst/>
          </a:prstGeom>
        </p:spPr>
      </p:pic>
    </p:spTree>
    <p:extLst>
      <p:ext uri="{BB962C8B-B14F-4D97-AF65-F5344CB8AC3E}">
        <p14:creationId xmlns:p14="http://schemas.microsoft.com/office/powerpoint/2010/main" val="86611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8E20-0E5E-44D8-A98B-D6EDA16433BC}"/>
              </a:ext>
            </a:extLst>
          </p:cNvPr>
          <p:cNvSpPr>
            <a:spLocks noGrp="1"/>
          </p:cNvSpPr>
          <p:nvPr>
            <p:ph type="title"/>
          </p:nvPr>
        </p:nvSpPr>
        <p:spPr/>
        <p:txBody>
          <a:bodyPr/>
          <a:lstStyle/>
          <a:p>
            <a:r>
              <a:rPr lang="en-US" dirty="0"/>
              <a:t>Is </a:t>
            </a:r>
            <a:r>
              <a:rPr lang="en-US" i="1" dirty="0"/>
              <a:t>Utopia </a:t>
            </a:r>
            <a:r>
              <a:rPr lang="en-US" dirty="0"/>
              <a:t>a socialist text?</a:t>
            </a:r>
          </a:p>
        </p:txBody>
      </p:sp>
      <p:sp>
        <p:nvSpPr>
          <p:cNvPr id="3" name="Content Placeholder 2">
            <a:extLst>
              <a:ext uri="{FF2B5EF4-FFF2-40B4-BE49-F238E27FC236}">
                <a16:creationId xmlns:a16="http://schemas.microsoft.com/office/drawing/2014/main" id="{EF8D9FF5-8C01-4860-B441-6A12C36652B0}"/>
              </a:ext>
            </a:extLst>
          </p:cNvPr>
          <p:cNvSpPr>
            <a:spLocks noGrp="1"/>
          </p:cNvSpPr>
          <p:nvPr>
            <p:ph sz="quarter" idx="1"/>
          </p:nvPr>
        </p:nvSpPr>
        <p:spPr>
          <a:xfrm>
            <a:off x="152400" y="1600200"/>
            <a:ext cx="8613648" cy="5105400"/>
          </a:xfrm>
        </p:spPr>
        <p:txBody>
          <a:bodyPr>
            <a:normAutofit fontScale="85000" lnSpcReduction="10000"/>
          </a:bodyPr>
          <a:lstStyle/>
          <a:p>
            <a:r>
              <a:rPr lang="en-US" dirty="0"/>
              <a:t>Utopia is a kind of socialist state, with no private property, no elevation of riches, and shared work.</a:t>
            </a:r>
          </a:p>
          <a:p>
            <a:r>
              <a:rPr lang="en-US" dirty="0"/>
              <a:t>While some scholars see More as supporting socialism, others see him as demonstrating how impractical it is.</a:t>
            </a:r>
          </a:p>
          <a:p>
            <a:r>
              <a:rPr lang="en-US" dirty="0"/>
              <a:t>Socialist text?: More wanted to show how socialism could work in practice. He lays out the workings of the cities.</a:t>
            </a:r>
          </a:p>
          <a:p>
            <a:r>
              <a:rPr lang="en-US" dirty="0"/>
              <a:t>In his other works, mentions of socialism sometimes seem supported and sometimes are scathing satires. </a:t>
            </a:r>
          </a:p>
          <a:p>
            <a:r>
              <a:rPr lang="en-US" dirty="0"/>
              <a:t>Raphael may be used to represent radical reformist of the day: he represents everything in idealized way </a:t>
            </a:r>
            <a:r>
              <a:rPr lang="en-US" dirty="0">
                <a:sym typeface="Wingdings" panose="05000000000000000000" pitchFamily="2" charset="2"/>
              </a:rPr>
              <a:t> perfection.</a:t>
            </a:r>
            <a:endParaRPr lang="en-US" dirty="0"/>
          </a:p>
          <a:p>
            <a:r>
              <a:rPr lang="en-US" dirty="0"/>
              <a:t>It may be More’s ideal society </a:t>
            </a:r>
            <a:r>
              <a:rPr lang="en-US" dirty="0">
                <a:sym typeface="Wingdings" panose="05000000000000000000" pitchFamily="2" charset="2"/>
              </a:rPr>
              <a:t> but the book’s title (“Nowhere”) might be a way to describe Utopia as impractical.</a:t>
            </a:r>
            <a:endParaRPr lang="en-US" dirty="0"/>
          </a:p>
        </p:txBody>
      </p:sp>
    </p:spTree>
    <p:extLst>
      <p:ext uri="{BB962C8B-B14F-4D97-AF65-F5344CB8AC3E}">
        <p14:creationId xmlns:p14="http://schemas.microsoft.com/office/powerpoint/2010/main" val="257149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ED68-A4E7-44F6-9D4D-9D37E3E96551}"/>
              </a:ext>
            </a:extLst>
          </p:cNvPr>
          <p:cNvSpPr>
            <a:spLocks noGrp="1"/>
          </p:cNvSpPr>
          <p:nvPr>
            <p:ph type="title"/>
          </p:nvPr>
        </p:nvSpPr>
        <p:spPr/>
        <p:txBody>
          <a:bodyPr/>
          <a:lstStyle/>
          <a:p>
            <a:r>
              <a:rPr lang="en-US" dirty="0"/>
              <a:t>Quentin Skinner on </a:t>
            </a:r>
            <a:r>
              <a:rPr lang="en-US" i="1" dirty="0"/>
              <a:t>Utopia</a:t>
            </a:r>
            <a:endParaRPr lang="en-US" dirty="0"/>
          </a:p>
        </p:txBody>
      </p:sp>
      <p:sp>
        <p:nvSpPr>
          <p:cNvPr id="3" name="Content Placeholder 2">
            <a:extLst>
              <a:ext uri="{FF2B5EF4-FFF2-40B4-BE49-F238E27FC236}">
                <a16:creationId xmlns:a16="http://schemas.microsoft.com/office/drawing/2014/main" id="{394DA056-C3EB-4520-B5E9-30AC3A47801E}"/>
              </a:ext>
            </a:extLst>
          </p:cNvPr>
          <p:cNvSpPr>
            <a:spLocks noGrp="1"/>
          </p:cNvSpPr>
          <p:nvPr>
            <p:ph sz="quarter" idx="1"/>
          </p:nvPr>
        </p:nvSpPr>
        <p:spPr>
          <a:xfrm>
            <a:off x="3599602" y="1524000"/>
            <a:ext cx="5544398" cy="5257800"/>
          </a:xfrm>
        </p:spPr>
        <p:txBody>
          <a:bodyPr>
            <a:normAutofit lnSpcReduction="10000"/>
          </a:bodyPr>
          <a:lstStyle/>
          <a:p>
            <a:r>
              <a:rPr lang="en-US" sz="2400" dirty="0"/>
              <a:t>Skinner: intellectual historian (b. 1940)</a:t>
            </a:r>
          </a:p>
          <a:p>
            <a:r>
              <a:rPr lang="en-US" sz="2400" dirty="0"/>
              <a:t>Argues that More was exploring true nobility in the Renaissance humanist debate</a:t>
            </a:r>
          </a:p>
          <a:p>
            <a:r>
              <a:rPr lang="en-US" sz="2400" dirty="0"/>
              <a:t>Perfect nation could not occur with private property.</a:t>
            </a:r>
          </a:p>
          <a:p>
            <a:r>
              <a:rPr lang="en-US" sz="2400" dirty="0"/>
              <a:t>Raphael (Platonic view): philosophers should not get involved in politics. </a:t>
            </a:r>
          </a:p>
          <a:p>
            <a:r>
              <a:rPr lang="en-US" sz="2400" dirty="0"/>
              <a:t>More (Ciceronian view): more pragmatic.</a:t>
            </a:r>
          </a:p>
          <a:p>
            <a:r>
              <a:rPr lang="en-US" sz="2400" dirty="0"/>
              <a:t>Skinner: Raphael proposes a society that More desires </a:t>
            </a:r>
            <a:r>
              <a:rPr lang="en-US" sz="2400" dirty="0">
                <a:sym typeface="Wingdings" panose="05000000000000000000" pitchFamily="2" charset="2"/>
              </a:rPr>
              <a:t> needs communism  More saw no possibility of communism</a:t>
            </a:r>
          </a:p>
          <a:p>
            <a:r>
              <a:rPr lang="en-US" sz="2400" dirty="0">
                <a:sym typeface="Wingdings" panose="05000000000000000000" pitchFamily="2" charset="2"/>
              </a:rPr>
              <a:t>Therefore, we need to take a more pragmatic approach</a:t>
            </a:r>
            <a:endParaRPr lang="en-US" sz="2400" dirty="0"/>
          </a:p>
        </p:txBody>
      </p:sp>
      <p:pic>
        <p:nvPicPr>
          <p:cNvPr id="7170" name="Picture 2" descr="Image result for quentin skinner">
            <a:extLst>
              <a:ext uri="{FF2B5EF4-FFF2-40B4-BE49-F238E27FC236}">
                <a16:creationId xmlns:a16="http://schemas.microsoft.com/office/drawing/2014/main" id="{F760C425-A293-4A73-A196-506E4B512C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04" y="1143000"/>
            <a:ext cx="3447203"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E49CC8-2FB6-4B13-ADF1-6BBE160FC67A}"/>
              </a:ext>
            </a:extLst>
          </p:cNvPr>
          <p:cNvSpPr txBox="1"/>
          <p:nvPr/>
        </p:nvSpPr>
        <p:spPr>
          <a:xfrm>
            <a:off x="0" y="6330778"/>
            <a:ext cx="3599602" cy="584775"/>
          </a:xfrm>
          <a:prstGeom prst="rect">
            <a:avLst/>
          </a:prstGeom>
          <a:noFill/>
        </p:spPr>
        <p:txBody>
          <a:bodyPr wrap="square" rtlCol="0">
            <a:spAutoFit/>
          </a:bodyPr>
          <a:lstStyle/>
          <a:p>
            <a:r>
              <a:rPr lang="en-US" sz="1600" dirty="0"/>
              <a:t>DAVID COBLEY ‘PROFESSOR QUENTIN SKINNER’</a:t>
            </a:r>
          </a:p>
        </p:txBody>
      </p:sp>
    </p:spTree>
    <p:extLst>
      <p:ext uri="{BB962C8B-B14F-4D97-AF65-F5344CB8AC3E}">
        <p14:creationId xmlns:p14="http://schemas.microsoft.com/office/powerpoint/2010/main" val="397786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736E-9C5B-4B10-8ABA-6494E240F21E}"/>
              </a:ext>
            </a:extLst>
          </p:cNvPr>
          <p:cNvSpPr>
            <a:spLocks noGrp="1"/>
          </p:cNvSpPr>
          <p:nvPr>
            <p:ph type="title"/>
          </p:nvPr>
        </p:nvSpPr>
        <p:spPr/>
        <p:txBody>
          <a:bodyPr/>
          <a:lstStyle/>
          <a:p>
            <a:r>
              <a:rPr lang="en-US" dirty="0"/>
              <a:t>Thomas More’s execution</a:t>
            </a:r>
          </a:p>
        </p:txBody>
      </p:sp>
      <p:sp>
        <p:nvSpPr>
          <p:cNvPr id="3" name="Content Placeholder 2">
            <a:extLst>
              <a:ext uri="{FF2B5EF4-FFF2-40B4-BE49-F238E27FC236}">
                <a16:creationId xmlns:a16="http://schemas.microsoft.com/office/drawing/2014/main" id="{FA1E3240-99F0-4A03-A1F0-F207B4DDB888}"/>
              </a:ext>
            </a:extLst>
          </p:cNvPr>
          <p:cNvSpPr>
            <a:spLocks noGrp="1"/>
          </p:cNvSpPr>
          <p:nvPr>
            <p:ph sz="quarter" idx="1"/>
          </p:nvPr>
        </p:nvSpPr>
        <p:spPr>
          <a:xfrm>
            <a:off x="20594" y="1576302"/>
            <a:ext cx="3332205" cy="5281697"/>
          </a:xfrm>
        </p:spPr>
        <p:txBody>
          <a:bodyPr>
            <a:normAutofit lnSpcReduction="10000"/>
          </a:bodyPr>
          <a:lstStyle/>
          <a:p>
            <a:pPr marL="0" indent="0">
              <a:buNone/>
            </a:pPr>
            <a:r>
              <a:rPr lang="en-US" sz="1800" dirty="0"/>
              <a:t>Many of the practices of the Utopians went against More’s beliefs (marriage, euthanasia, marriage for priests, women priests)</a:t>
            </a:r>
          </a:p>
          <a:p>
            <a:pPr marL="0" indent="0">
              <a:buNone/>
            </a:pPr>
            <a:r>
              <a:rPr lang="en-US" sz="1800" dirty="0"/>
              <a:t>More devout Catholic</a:t>
            </a:r>
          </a:p>
          <a:p>
            <a:pPr marL="0" indent="0">
              <a:buNone/>
            </a:pPr>
            <a:r>
              <a:rPr lang="en-US" sz="1800" dirty="0"/>
              <a:t>Opposed the Reformation and the separation of Henry VIII from the Catholic Church</a:t>
            </a:r>
          </a:p>
          <a:p>
            <a:pPr marL="0" indent="0">
              <a:buNone/>
            </a:pPr>
            <a:r>
              <a:rPr lang="en-US" sz="1800" dirty="0"/>
              <a:t>Refused to acknowledge Henry VIII as head of the church </a:t>
            </a:r>
            <a:r>
              <a:rPr lang="en-US" sz="1800" dirty="0">
                <a:sym typeface="Wingdings" panose="05000000000000000000" pitchFamily="2" charset="2"/>
              </a:rPr>
              <a:t> refused to recognize his annulment from Catherine of Aragon</a:t>
            </a:r>
            <a:endParaRPr lang="en-US" sz="1800" dirty="0"/>
          </a:p>
          <a:p>
            <a:pPr marL="0" indent="0">
              <a:buNone/>
            </a:pPr>
            <a:r>
              <a:rPr lang="en-US" sz="1800" dirty="0"/>
              <a:t>Refused to take the Oath of Supremacy </a:t>
            </a:r>
            <a:r>
              <a:rPr lang="en-US" sz="1800" dirty="0">
                <a:sym typeface="Wingdings" panose="05000000000000000000" pitchFamily="2" charset="2"/>
              </a:rPr>
              <a:t></a:t>
            </a:r>
            <a:r>
              <a:rPr lang="en-US" sz="1800" dirty="0"/>
              <a:t> convicted of treason and executed.</a:t>
            </a:r>
          </a:p>
          <a:p>
            <a:pPr marL="0" indent="0">
              <a:buNone/>
            </a:pPr>
            <a:r>
              <a:rPr lang="en-US" sz="1800" dirty="0"/>
              <a:t>Of his execution, he was reported to have said: "I die the King's good servant, and God's first".</a:t>
            </a:r>
          </a:p>
        </p:txBody>
      </p:sp>
      <p:pic>
        <p:nvPicPr>
          <p:cNvPr id="8194" name="Picture 2">
            <a:extLst>
              <a:ext uri="{FF2B5EF4-FFF2-40B4-BE49-F238E27FC236}">
                <a16:creationId xmlns:a16="http://schemas.microsoft.com/office/drawing/2014/main" id="{43D6E960-9315-4DC7-93D2-DF90201FE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447800"/>
            <a:ext cx="6219825" cy="551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1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3570-966B-484E-A00A-98FD6C89140E}"/>
              </a:ext>
            </a:extLst>
          </p:cNvPr>
          <p:cNvSpPr>
            <a:spLocks noGrp="1"/>
          </p:cNvSpPr>
          <p:nvPr>
            <p:ph type="title"/>
          </p:nvPr>
        </p:nvSpPr>
        <p:spPr/>
        <p:txBody>
          <a:bodyPr/>
          <a:lstStyle/>
          <a:p>
            <a:r>
              <a:rPr lang="en-US" dirty="0"/>
              <a:t>Thomas More, 1478-1535</a:t>
            </a:r>
          </a:p>
        </p:txBody>
      </p:sp>
      <p:sp>
        <p:nvSpPr>
          <p:cNvPr id="3" name="Content Placeholder 2">
            <a:extLst>
              <a:ext uri="{FF2B5EF4-FFF2-40B4-BE49-F238E27FC236}">
                <a16:creationId xmlns:a16="http://schemas.microsoft.com/office/drawing/2014/main" id="{7970D6FA-4927-4164-9DA2-8E152B0B6502}"/>
              </a:ext>
            </a:extLst>
          </p:cNvPr>
          <p:cNvSpPr>
            <a:spLocks noGrp="1"/>
          </p:cNvSpPr>
          <p:nvPr>
            <p:ph sz="quarter" idx="1"/>
          </p:nvPr>
        </p:nvSpPr>
        <p:spPr>
          <a:xfrm>
            <a:off x="4056063" y="1524000"/>
            <a:ext cx="5087937" cy="5238965"/>
          </a:xfrm>
        </p:spPr>
        <p:txBody>
          <a:bodyPr>
            <a:normAutofit fontScale="85000" lnSpcReduction="20000"/>
          </a:bodyPr>
          <a:lstStyle/>
          <a:p>
            <a:r>
              <a:rPr lang="en-US" dirty="0"/>
              <a:t>Lawyer, philosopher, politician/statesman</a:t>
            </a:r>
          </a:p>
          <a:p>
            <a:r>
              <a:rPr lang="en-US" dirty="0"/>
              <a:t>Humanist</a:t>
            </a:r>
          </a:p>
          <a:p>
            <a:r>
              <a:rPr lang="en-US" dirty="0"/>
              <a:t>Patron saint of politicians</a:t>
            </a:r>
          </a:p>
          <a:p>
            <a:r>
              <a:rPr lang="en-US" dirty="0"/>
              <a:t>Born in London, educated in Oxford</a:t>
            </a:r>
          </a:p>
          <a:p>
            <a:pPr lvl="1"/>
            <a:r>
              <a:rPr lang="en-US" dirty="0"/>
              <a:t>Studied classics</a:t>
            </a:r>
          </a:p>
          <a:p>
            <a:pPr lvl="1"/>
            <a:r>
              <a:rPr lang="en-US" dirty="0"/>
              <a:t>Left after two years at father’s insistence to study law</a:t>
            </a:r>
          </a:p>
          <a:p>
            <a:r>
              <a:rPr lang="en-US" dirty="0"/>
              <a:t>Was interested in monastic life, but remained part of public life and married in 1505</a:t>
            </a:r>
          </a:p>
          <a:p>
            <a:pPr lvl="1"/>
            <a:r>
              <a:rPr lang="en-US" dirty="0"/>
              <a:t>Had four children, including Margaret Roper who was one of the most learned women in the sixteenth century.</a:t>
            </a:r>
          </a:p>
          <a:p>
            <a:endParaRPr lang="en-US" dirty="0"/>
          </a:p>
        </p:txBody>
      </p:sp>
      <p:pic>
        <p:nvPicPr>
          <p:cNvPr id="1026" name="Picture 2" descr="Image result for thomas more stained glass">
            <a:extLst>
              <a:ext uri="{FF2B5EF4-FFF2-40B4-BE49-F238E27FC236}">
                <a16:creationId xmlns:a16="http://schemas.microsoft.com/office/drawing/2014/main" id="{057087D2-3BC4-4E00-8D99-E7C467BD9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14234"/>
            <a:ext cx="3903663" cy="544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7E26-0E47-4CF1-BA4D-ED65D8FB3CF0}"/>
              </a:ext>
            </a:extLst>
          </p:cNvPr>
          <p:cNvSpPr>
            <a:spLocks noGrp="1"/>
          </p:cNvSpPr>
          <p:nvPr>
            <p:ph type="title"/>
          </p:nvPr>
        </p:nvSpPr>
        <p:spPr/>
        <p:txBody>
          <a:bodyPr/>
          <a:lstStyle/>
          <a:p>
            <a:r>
              <a:rPr lang="en-US" i="1" dirty="0"/>
              <a:t>Utopia</a:t>
            </a:r>
            <a:r>
              <a:rPr lang="en-US" dirty="0"/>
              <a:t>, 1516</a:t>
            </a:r>
            <a:endParaRPr lang="en-US" i="1" dirty="0"/>
          </a:p>
        </p:txBody>
      </p:sp>
      <p:sp>
        <p:nvSpPr>
          <p:cNvPr id="3" name="Content Placeholder 2">
            <a:extLst>
              <a:ext uri="{FF2B5EF4-FFF2-40B4-BE49-F238E27FC236}">
                <a16:creationId xmlns:a16="http://schemas.microsoft.com/office/drawing/2014/main" id="{A0349A74-6C4A-401E-BA18-F29A329C8C9B}"/>
              </a:ext>
            </a:extLst>
          </p:cNvPr>
          <p:cNvSpPr>
            <a:spLocks noGrp="1"/>
          </p:cNvSpPr>
          <p:nvPr>
            <p:ph sz="quarter" idx="1"/>
          </p:nvPr>
        </p:nvSpPr>
        <p:spPr>
          <a:xfrm>
            <a:off x="120715" y="1600200"/>
            <a:ext cx="4146485" cy="5029200"/>
          </a:xfrm>
        </p:spPr>
        <p:txBody>
          <a:bodyPr>
            <a:normAutofit fontScale="70000" lnSpcReduction="20000"/>
          </a:bodyPr>
          <a:lstStyle/>
          <a:p>
            <a:r>
              <a:rPr lang="en-US" dirty="0"/>
              <a:t>More wrote a “utopia” </a:t>
            </a:r>
            <a:r>
              <a:rPr lang="en-US" dirty="0">
                <a:sym typeface="Wingdings" panose="05000000000000000000" pitchFamily="2" charset="2"/>
              </a:rPr>
              <a:t> a perfect imaginary world</a:t>
            </a:r>
          </a:p>
          <a:p>
            <a:r>
              <a:rPr lang="en-US" dirty="0">
                <a:sym typeface="Wingdings" panose="05000000000000000000" pitchFamily="2" charset="2"/>
              </a:rPr>
              <a:t>Imagines a self-contained island community with a complex, common culture</a:t>
            </a:r>
            <a:endParaRPr lang="en-US" dirty="0"/>
          </a:p>
          <a:p>
            <a:r>
              <a:rPr lang="en-US" b="1" dirty="0" err="1"/>
              <a:t>ou-topos</a:t>
            </a:r>
            <a:r>
              <a:rPr lang="en-US" b="1" dirty="0"/>
              <a:t>: </a:t>
            </a:r>
            <a:r>
              <a:rPr lang="en-US" dirty="0"/>
              <a:t>‘no place’</a:t>
            </a:r>
          </a:p>
          <a:p>
            <a:r>
              <a:rPr lang="en-US" b="1" dirty="0" err="1"/>
              <a:t>eu-topos</a:t>
            </a:r>
            <a:r>
              <a:rPr lang="en-US" b="1" dirty="0"/>
              <a:t>:</a:t>
            </a:r>
            <a:r>
              <a:rPr lang="en-US" dirty="0"/>
              <a:t> ‘good place’</a:t>
            </a:r>
            <a:endParaRPr lang="en-US" b="1" dirty="0"/>
          </a:p>
          <a:p>
            <a:r>
              <a:rPr lang="en-US" dirty="0"/>
              <a:t>This pun asks a vital question </a:t>
            </a:r>
            <a:r>
              <a:rPr lang="en-US" dirty="0">
                <a:sym typeface="Wingdings" panose="05000000000000000000" pitchFamily="2" charset="2"/>
              </a:rPr>
              <a:t> at the heart of the narrative and how we should interpret his intentions:</a:t>
            </a:r>
          </a:p>
          <a:p>
            <a:pPr marL="0" indent="0">
              <a:buNone/>
            </a:pPr>
            <a:r>
              <a:rPr lang="en-US" b="1" i="1" dirty="0"/>
              <a:t>Can a perfect world ever be created?</a:t>
            </a:r>
            <a:endParaRPr lang="en-US" i="1" dirty="0"/>
          </a:p>
          <a:p>
            <a:r>
              <a:rPr lang="en-US" dirty="0"/>
              <a:t>For us: should we read this work as a serious political work? Or a satire through which More can comment on the chaos of sixteenth century European politics?</a:t>
            </a:r>
          </a:p>
        </p:txBody>
      </p:sp>
      <p:pic>
        <p:nvPicPr>
          <p:cNvPr id="2050" name="Picture 2">
            <a:extLst>
              <a:ext uri="{FF2B5EF4-FFF2-40B4-BE49-F238E27FC236}">
                <a16:creationId xmlns:a16="http://schemas.microsoft.com/office/drawing/2014/main" id="{EA3E28BE-08A4-4EAF-946D-3019F43ED5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01711"/>
            <a:ext cx="4756085" cy="625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45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96A0-2C1E-441F-8236-DB8FE1B18003}"/>
              </a:ext>
            </a:extLst>
          </p:cNvPr>
          <p:cNvSpPr>
            <a:spLocks noGrp="1"/>
          </p:cNvSpPr>
          <p:nvPr>
            <p:ph type="title"/>
          </p:nvPr>
        </p:nvSpPr>
        <p:spPr/>
        <p:txBody>
          <a:bodyPr/>
          <a:lstStyle/>
          <a:p>
            <a:r>
              <a:rPr lang="en-US" dirty="0"/>
              <a:t>Naming and Fiction</a:t>
            </a:r>
          </a:p>
        </p:txBody>
      </p:sp>
      <p:sp>
        <p:nvSpPr>
          <p:cNvPr id="3" name="Content Placeholder 2">
            <a:extLst>
              <a:ext uri="{FF2B5EF4-FFF2-40B4-BE49-F238E27FC236}">
                <a16:creationId xmlns:a16="http://schemas.microsoft.com/office/drawing/2014/main" id="{F4D77E00-E0B0-4FD9-B2AB-F10DF62C7876}"/>
              </a:ext>
            </a:extLst>
          </p:cNvPr>
          <p:cNvSpPr>
            <a:spLocks noGrp="1"/>
          </p:cNvSpPr>
          <p:nvPr>
            <p:ph sz="quarter" idx="2"/>
          </p:nvPr>
        </p:nvSpPr>
        <p:spPr/>
        <p:txBody>
          <a:bodyPr>
            <a:normAutofit fontScale="77500" lnSpcReduction="20000"/>
          </a:bodyPr>
          <a:lstStyle/>
          <a:p>
            <a:r>
              <a:rPr lang="en-US" dirty="0"/>
              <a:t>Raphael – “God’s healer” in Hebrew </a:t>
            </a:r>
          </a:p>
          <a:p>
            <a:r>
              <a:rPr lang="en-US" dirty="0" err="1"/>
              <a:t>Hythlodaeus</a:t>
            </a:r>
            <a:r>
              <a:rPr lang="en-US" dirty="0"/>
              <a:t> – “distributor or peddler of nonsense” in Greek </a:t>
            </a:r>
          </a:p>
          <a:p>
            <a:r>
              <a:rPr lang="en-US" dirty="0" err="1"/>
              <a:t>Morus</a:t>
            </a:r>
            <a:r>
              <a:rPr lang="en-US" dirty="0"/>
              <a:t> – “fool” in Greek </a:t>
            </a:r>
          </a:p>
        </p:txBody>
      </p:sp>
      <p:sp>
        <p:nvSpPr>
          <p:cNvPr id="6" name="Content Placeholder 5">
            <a:extLst>
              <a:ext uri="{FF2B5EF4-FFF2-40B4-BE49-F238E27FC236}">
                <a16:creationId xmlns:a16="http://schemas.microsoft.com/office/drawing/2014/main" id="{D0BFE686-8FC0-46CE-93D8-6D4D86CCAF09}"/>
              </a:ext>
            </a:extLst>
          </p:cNvPr>
          <p:cNvSpPr>
            <a:spLocks noGrp="1"/>
          </p:cNvSpPr>
          <p:nvPr>
            <p:ph sz="quarter" idx="4"/>
          </p:nvPr>
        </p:nvSpPr>
        <p:spPr/>
        <p:txBody>
          <a:bodyPr>
            <a:normAutofit fontScale="77500" lnSpcReduction="20000"/>
          </a:bodyPr>
          <a:lstStyle/>
          <a:p>
            <a:r>
              <a:rPr lang="en-US" dirty="0"/>
              <a:t>Begins with Thomas More’s correspondence with several people he had met on the continent: Peter Gilles (town clerk of Antwerp) and Hieronymus van </a:t>
            </a:r>
            <a:r>
              <a:rPr lang="en-US" dirty="0" err="1"/>
              <a:t>Busleyden</a:t>
            </a:r>
            <a:r>
              <a:rPr lang="en-US" dirty="0"/>
              <a:t> (counselor to Charles V) </a:t>
            </a:r>
          </a:p>
          <a:p>
            <a:r>
              <a:rPr lang="en-US" dirty="0"/>
              <a:t>More chose these letters, which are communications between actual people.</a:t>
            </a:r>
          </a:p>
          <a:p>
            <a:r>
              <a:rPr lang="en-US" dirty="0"/>
              <a:t>Further blurs the line between reality and fiction</a:t>
            </a:r>
          </a:p>
        </p:txBody>
      </p:sp>
      <p:sp>
        <p:nvSpPr>
          <p:cNvPr id="4" name="Text Placeholder 3">
            <a:extLst>
              <a:ext uri="{FF2B5EF4-FFF2-40B4-BE49-F238E27FC236}">
                <a16:creationId xmlns:a16="http://schemas.microsoft.com/office/drawing/2014/main" id="{FF4D26E8-0FBA-4CAF-8DC4-C167002B2D05}"/>
              </a:ext>
            </a:extLst>
          </p:cNvPr>
          <p:cNvSpPr>
            <a:spLocks noGrp="1"/>
          </p:cNvSpPr>
          <p:nvPr>
            <p:ph type="body" sz="quarter" idx="1"/>
          </p:nvPr>
        </p:nvSpPr>
        <p:spPr/>
        <p:txBody>
          <a:bodyPr/>
          <a:lstStyle/>
          <a:p>
            <a:r>
              <a:rPr lang="en-US" dirty="0"/>
              <a:t>Naming</a:t>
            </a:r>
          </a:p>
        </p:txBody>
      </p:sp>
      <p:sp>
        <p:nvSpPr>
          <p:cNvPr id="5" name="Text Placeholder 4">
            <a:extLst>
              <a:ext uri="{FF2B5EF4-FFF2-40B4-BE49-F238E27FC236}">
                <a16:creationId xmlns:a16="http://schemas.microsoft.com/office/drawing/2014/main" id="{A1D5DF4E-24E2-495C-A0FE-E2E5FBC9F93E}"/>
              </a:ext>
            </a:extLst>
          </p:cNvPr>
          <p:cNvSpPr>
            <a:spLocks noGrp="1"/>
          </p:cNvSpPr>
          <p:nvPr>
            <p:ph type="body" sz="quarter" idx="3"/>
          </p:nvPr>
        </p:nvSpPr>
        <p:spPr/>
        <p:txBody>
          <a:bodyPr/>
          <a:lstStyle/>
          <a:p>
            <a:r>
              <a:rPr lang="en-US" dirty="0"/>
              <a:t>Mixing reality with fiction</a:t>
            </a:r>
          </a:p>
        </p:txBody>
      </p:sp>
    </p:spTree>
    <p:extLst>
      <p:ext uri="{BB962C8B-B14F-4D97-AF65-F5344CB8AC3E}">
        <p14:creationId xmlns:p14="http://schemas.microsoft.com/office/powerpoint/2010/main" val="126235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468B08-6984-4C2B-8336-151DF28F2B2E}"/>
              </a:ext>
            </a:extLst>
          </p:cNvPr>
          <p:cNvSpPr>
            <a:spLocks noGrp="1"/>
          </p:cNvSpPr>
          <p:nvPr>
            <p:ph type="title"/>
          </p:nvPr>
        </p:nvSpPr>
        <p:spPr/>
        <p:txBody>
          <a:bodyPr>
            <a:normAutofit fontScale="90000"/>
          </a:bodyPr>
          <a:lstStyle/>
          <a:p>
            <a:r>
              <a:rPr lang="en-US" dirty="0"/>
              <a:t>Book 1: Dialogue of the Counsel</a:t>
            </a:r>
            <a:br>
              <a:rPr lang="en-US" dirty="0"/>
            </a:br>
            <a:r>
              <a:rPr lang="en-US" i="1" dirty="0"/>
              <a:t>Fiction and Reality</a:t>
            </a:r>
            <a:endParaRPr lang="en-US" dirty="0"/>
          </a:p>
        </p:txBody>
      </p:sp>
      <p:sp>
        <p:nvSpPr>
          <p:cNvPr id="8" name="Content Placeholder 7">
            <a:extLst>
              <a:ext uri="{FF2B5EF4-FFF2-40B4-BE49-F238E27FC236}">
                <a16:creationId xmlns:a16="http://schemas.microsoft.com/office/drawing/2014/main" id="{3761F4C0-CF9E-4CAA-86E7-F3D70B9F46EF}"/>
              </a:ext>
            </a:extLst>
          </p:cNvPr>
          <p:cNvSpPr>
            <a:spLocks noGrp="1"/>
          </p:cNvSpPr>
          <p:nvPr>
            <p:ph sz="quarter" idx="1"/>
          </p:nvPr>
        </p:nvSpPr>
        <p:spPr>
          <a:xfrm>
            <a:off x="3886200" y="1600200"/>
            <a:ext cx="4879848" cy="5029200"/>
          </a:xfrm>
        </p:spPr>
        <p:txBody>
          <a:bodyPr>
            <a:normAutofit/>
          </a:bodyPr>
          <a:lstStyle/>
          <a:p>
            <a:r>
              <a:rPr lang="en-US" dirty="0"/>
              <a:t>Introduces the traveler Raphael </a:t>
            </a:r>
            <a:r>
              <a:rPr lang="en-US" dirty="0" err="1"/>
              <a:t>Hythlodaeus</a:t>
            </a:r>
            <a:r>
              <a:rPr lang="en-US" dirty="0"/>
              <a:t>, whom More meets while in Antwerp</a:t>
            </a:r>
          </a:p>
          <a:p>
            <a:r>
              <a:rPr lang="en-US" dirty="0"/>
              <a:t>Popular subject at the time: how to counsel a prince</a:t>
            </a:r>
          </a:p>
          <a:p>
            <a:r>
              <a:rPr lang="en-US" dirty="0"/>
              <a:t>Similar to the naming and including real people, these letters contain a specimen of Utopian poetry and the Utopian alphabet</a:t>
            </a:r>
          </a:p>
          <a:p>
            <a:endParaRPr lang="en-US" dirty="0"/>
          </a:p>
        </p:txBody>
      </p:sp>
      <p:pic>
        <p:nvPicPr>
          <p:cNvPr id="1026" name="Picture 2" descr="Image result for utopian alphabet">
            <a:extLst>
              <a:ext uri="{FF2B5EF4-FFF2-40B4-BE49-F238E27FC236}">
                <a16:creationId xmlns:a16="http://schemas.microsoft.com/office/drawing/2014/main" id="{9198B5D0-7F10-4B58-8996-3B064AEABF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35" y="1600200"/>
            <a:ext cx="3818065" cy="534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8ED6-D766-4240-A3B2-347E518C2416}"/>
              </a:ext>
            </a:extLst>
          </p:cNvPr>
          <p:cNvSpPr>
            <a:spLocks noGrp="1"/>
          </p:cNvSpPr>
          <p:nvPr>
            <p:ph type="title"/>
          </p:nvPr>
        </p:nvSpPr>
        <p:spPr/>
        <p:txBody>
          <a:bodyPr>
            <a:normAutofit fontScale="90000"/>
          </a:bodyPr>
          <a:lstStyle/>
          <a:p>
            <a:r>
              <a:rPr lang="en-US" dirty="0"/>
              <a:t>Book 1: Dialogue of the Counsel</a:t>
            </a:r>
            <a:br>
              <a:rPr lang="en-US" dirty="0"/>
            </a:br>
            <a:r>
              <a:rPr lang="en-US" i="1" dirty="0"/>
              <a:t>Critiquing European Politics</a:t>
            </a:r>
            <a:endParaRPr lang="en-US" dirty="0"/>
          </a:p>
        </p:txBody>
      </p:sp>
      <p:sp>
        <p:nvSpPr>
          <p:cNvPr id="3" name="Content Placeholder 2">
            <a:extLst>
              <a:ext uri="{FF2B5EF4-FFF2-40B4-BE49-F238E27FC236}">
                <a16:creationId xmlns:a16="http://schemas.microsoft.com/office/drawing/2014/main" id="{6BEF6ABC-C5D4-4D8A-994A-6623D351B3BA}"/>
              </a:ext>
            </a:extLst>
          </p:cNvPr>
          <p:cNvSpPr>
            <a:spLocks noGrp="1"/>
          </p:cNvSpPr>
          <p:nvPr>
            <p:ph sz="quarter" idx="1"/>
          </p:nvPr>
        </p:nvSpPr>
        <p:spPr>
          <a:xfrm>
            <a:off x="3733800" y="1600200"/>
            <a:ext cx="5410200" cy="5181600"/>
          </a:xfrm>
        </p:spPr>
        <p:txBody>
          <a:bodyPr>
            <a:normAutofit fontScale="92500" lnSpcReduction="10000"/>
          </a:bodyPr>
          <a:lstStyle/>
          <a:p>
            <a:r>
              <a:rPr lang="en-US" dirty="0"/>
              <a:t>Before talking about Utopia in detail, More and Raphael discuss the current state of European politics.</a:t>
            </a:r>
          </a:p>
          <a:p>
            <a:pPr lvl="1"/>
            <a:r>
              <a:rPr lang="en-US" dirty="0"/>
              <a:t>Tendency of kings to start wars</a:t>
            </a:r>
          </a:p>
          <a:p>
            <a:pPr lvl="1"/>
            <a:r>
              <a:rPr lang="en-US" dirty="0"/>
              <a:t>Loss of money</a:t>
            </a:r>
          </a:p>
          <a:p>
            <a:pPr lvl="1"/>
            <a:r>
              <a:rPr lang="en-US" dirty="0"/>
              <a:t>Criticizes the punishment of execution for theft </a:t>
            </a:r>
            <a:r>
              <a:rPr lang="en-US" dirty="0">
                <a:sym typeface="Wingdings" panose="05000000000000000000" pitchFamily="2" charset="2"/>
              </a:rPr>
              <a:t> thieves might as well murder their witnesses if the punishment is the same</a:t>
            </a:r>
          </a:p>
          <a:p>
            <a:pPr lvl="1"/>
            <a:r>
              <a:rPr lang="en-US" dirty="0"/>
              <a:t>Enclosures of the common land causes poverty and starvation </a:t>
            </a:r>
            <a:r>
              <a:rPr lang="en-US" dirty="0">
                <a:sym typeface="Wingdings" panose="05000000000000000000" pitchFamily="2" charset="2"/>
              </a:rPr>
              <a:t> leads to theft</a:t>
            </a:r>
            <a:endParaRPr lang="en-US" dirty="0"/>
          </a:p>
        </p:txBody>
      </p:sp>
      <p:pic>
        <p:nvPicPr>
          <p:cNvPr id="2052" name="Picture 4" descr="Image result for raphael hythlodaeus">
            <a:extLst>
              <a:ext uri="{FF2B5EF4-FFF2-40B4-BE49-F238E27FC236}">
                <a16:creationId xmlns:a16="http://schemas.microsoft.com/office/drawing/2014/main" id="{E8038BAA-4E1D-4E16-B08A-00D59B2F3B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08" t="57778" r="56286" b="11111"/>
          <a:stretch/>
        </p:blipFill>
        <p:spPr bwMode="auto">
          <a:xfrm>
            <a:off x="228599" y="1581664"/>
            <a:ext cx="3785801"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5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CC1C-BA26-4378-9AA2-276DA3993B5A}"/>
              </a:ext>
            </a:extLst>
          </p:cNvPr>
          <p:cNvSpPr>
            <a:spLocks noGrp="1"/>
          </p:cNvSpPr>
          <p:nvPr>
            <p:ph type="title"/>
          </p:nvPr>
        </p:nvSpPr>
        <p:spPr/>
        <p:txBody>
          <a:bodyPr>
            <a:normAutofit fontScale="90000"/>
          </a:bodyPr>
          <a:lstStyle/>
          <a:p>
            <a:r>
              <a:rPr lang="en-US" i="1" dirty="0"/>
              <a:t>Utopia</a:t>
            </a:r>
            <a:r>
              <a:rPr lang="en-US" dirty="0"/>
              <a:t> as a response to the Enclosure of the Commons</a:t>
            </a:r>
            <a:endParaRPr lang="en-US" i="1" dirty="0"/>
          </a:p>
        </p:txBody>
      </p:sp>
      <p:sp>
        <p:nvSpPr>
          <p:cNvPr id="3" name="Content Placeholder 2">
            <a:extLst>
              <a:ext uri="{FF2B5EF4-FFF2-40B4-BE49-F238E27FC236}">
                <a16:creationId xmlns:a16="http://schemas.microsoft.com/office/drawing/2014/main" id="{9DE7D3E4-275A-4AD8-BB19-9DEB8435B923}"/>
              </a:ext>
            </a:extLst>
          </p:cNvPr>
          <p:cNvSpPr>
            <a:spLocks noGrp="1"/>
          </p:cNvSpPr>
          <p:nvPr>
            <p:ph sz="quarter" idx="1"/>
          </p:nvPr>
        </p:nvSpPr>
        <p:spPr/>
        <p:txBody>
          <a:bodyPr>
            <a:normAutofit lnSpcReduction="10000"/>
          </a:bodyPr>
          <a:lstStyle/>
          <a:p>
            <a:r>
              <a:rPr lang="en-US" dirty="0"/>
              <a:t>Criticizes the practice of enclosure—the forceable enclosure of land previously held in common</a:t>
            </a:r>
          </a:p>
          <a:p>
            <a:r>
              <a:rPr lang="en-US" dirty="0"/>
              <a:t>Was the primary mode of sustenance living for the poor</a:t>
            </a:r>
          </a:p>
          <a:p>
            <a:r>
              <a:rPr lang="en-US" dirty="0"/>
              <a:t>Enclosures began as early as the 12</a:t>
            </a:r>
            <a:r>
              <a:rPr lang="en-US" baseline="30000" dirty="0"/>
              <a:t>th</a:t>
            </a:r>
            <a:r>
              <a:rPr lang="en-US" dirty="0"/>
              <a:t> century, but rapidly increased in the 15</a:t>
            </a:r>
            <a:r>
              <a:rPr lang="en-US" baseline="30000" dirty="0"/>
              <a:t>th</a:t>
            </a:r>
            <a:r>
              <a:rPr lang="en-US" dirty="0"/>
              <a:t> century as demand for wool rose</a:t>
            </a:r>
          </a:p>
          <a:p>
            <a:r>
              <a:rPr lang="en-US" dirty="0"/>
              <a:t>More claims that poverty and starvation followed </a:t>
            </a:r>
            <a:r>
              <a:rPr lang="en-US" dirty="0">
                <a:sym typeface="Wingdings" panose="05000000000000000000" pitchFamily="2" charset="2"/>
              </a:rPr>
              <a:t> because people were not allowed access to the land</a:t>
            </a:r>
            <a:endParaRPr lang="en-US" dirty="0"/>
          </a:p>
        </p:txBody>
      </p:sp>
    </p:spTree>
    <p:extLst>
      <p:ext uri="{BB962C8B-B14F-4D97-AF65-F5344CB8AC3E}">
        <p14:creationId xmlns:p14="http://schemas.microsoft.com/office/powerpoint/2010/main" val="399037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192A-4659-4315-9131-BD80645ECF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DA089B-B7AC-4978-AE3C-90C2B10E9DFC}"/>
              </a:ext>
            </a:extLst>
          </p:cNvPr>
          <p:cNvSpPr>
            <a:spLocks noGrp="1"/>
          </p:cNvSpPr>
          <p:nvPr>
            <p:ph sz="quarter" idx="1"/>
          </p:nvPr>
        </p:nvSpPr>
        <p:spPr/>
        <p:txBody>
          <a:bodyPr/>
          <a:lstStyle/>
          <a:p>
            <a:endParaRPr lang="en-US"/>
          </a:p>
        </p:txBody>
      </p:sp>
      <p:pic>
        <p:nvPicPr>
          <p:cNvPr id="3074" name="Picture 2" descr="Conversation between Hythlodaeus, Morus and Petrus Aegidius in Antwerp; three male figures seated on r, a city on l, landscape background. Illustration used on p. 25 of Thomas More, 'De optimo reip. statu deque nova insula Utopia...', Basel: J. Froben, March 1518.  Woodcut and letterpress">
            <a:extLst>
              <a:ext uri="{FF2B5EF4-FFF2-40B4-BE49-F238E27FC236}">
                <a16:creationId xmlns:a16="http://schemas.microsoft.com/office/drawing/2014/main" id="{1AA1D580-A192-4458-B676-E8853B3F0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6" y="61784"/>
            <a:ext cx="8979488" cy="6034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7D1DED-80B7-4736-86DA-EAB818121706}"/>
              </a:ext>
            </a:extLst>
          </p:cNvPr>
          <p:cNvSpPr txBox="1"/>
          <p:nvPr/>
        </p:nvSpPr>
        <p:spPr>
          <a:xfrm>
            <a:off x="82256" y="6029235"/>
            <a:ext cx="8909343" cy="584775"/>
          </a:xfrm>
          <a:prstGeom prst="rect">
            <a:avLst/>
          </a:prstGeom>
          <a:noFill/>
        </p:spPr>
        <p:txBody>
          <a:bodyPr wrap="square" rtlCol="0">
            <a:spAutoFit/>
          </a:bodyPr>
          <a:lstStyle/>
          <a:p>
            <a:r>
              <a:rPr lang="en-US" sz="1600" dirty="0"/>
              <a:t>Conversation between </a:t>
            </a:r>
            <a:r>
              <a:rPr lang="en-US" sz="1600" dirty="0" err="1"/>
              <a:t>Hythlodaeus</a:t>
            </a:r>
            <a:r>
              <a:rPr lang="en-US" sz="1600" dirty="0"/>
              <a:t>, </a:t>
            </a:r>
            <a:r>
              <a:rPr lang="en-US" sz="1600" dirty="0" err="1"/>
              <a:t>Morus</a:t>
            </a:r>
            <a:r>
              <a:rPr lang="en-US" sz="1600" dirty="0"/>
              <a:t> and Petrus </a:t>
            </a:r>
            <a:r>
              <a:rPr lang="en-US" sz="1600" dirty="0" err="1"/>
              <a:t>Aegidius</a:t>
            </a:r>
            <a:r>
              <a:rPr lang="en-US" sz="1600" dirty="0"/>
              <a:t> in Antwerp 'De </a:t>
            </a:r>
            <a:r>
              <a:rPr lang="en-US" sz="1600" dirty="0" err="1"/>
              <a:t>optimo</a:t>
            </a:r>
            <a:r>
              <a:rPr lang="en-US" sz="1600" dirty="0"/>
              <a:t> </a:t>
            </a:r>
            <a:r>
              <a:rPr lang="en-US" sz="1600" dirty="0" err="1"/>
              <a:t>reip</a:t>
            </a:r>
            <a:r>
              <a:rPr lang="en-US" sz="1600" dirty="0"/>
              <a:t>. </a:t>
            </a:r>
            <a:r>
              <a:rPr lang="en-US" sz="1600" dirty="0" err="1"/>
              <a:t>statu</a:t>
            </a:r>
            <a:r>
              <a:rPr lang="en-US" sz="1600" dirty="0"/>
              <a:t> deque nova insula Utopia...', Basel: J. </a:t>
            </a:r>
            <a:r>
              <a:rPr lang="en-US" sz="1600" dirty="0" err="1"/>
              <a:t>Froben</a:t>
            </a:r>
            <a:r>
              <a:rPr lang="en-US" sz="1600" dirty="0"/>
              <a:t>, March 1518. Woodcut and letterpress.</a:t>
            </a:r>
          </a:p>
        </p:txBody>
      </p:sp>
    </p:spTree>
    <p:extLst>
      <p:ext uri="{BB962C8B-B14F-4D97-AF65-F5344CB8AC3E}">
        <p14:creationId xmlns:p14="http://schemas.microsoft.com/office/powerpoint/2010/main" val="88800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F39-F6D8-4D96-B0C3-00ED6D57B69C}"/>
              </a:ext>
            </a:extLst>
          </p:cNvPr>
          <p:cNvSpPr>
            <a:spLocks noGrp="1"/>
          </p:cNvSpPr>
          <p:nvPr>
            <p:ph type="title"/>
          </p:nvPr>
        </p:nvSpPr>
        <p:spPr/>
        <p:txBody>
          <a:bodyPr>
            <a:normAutofit fontScale="90000"/>
          </a:bodyPr>
          <a:lstStyle/>
          <a:p>
            <a:r>
              <a:rPr lang="en-US" dirty="0"/>
              <a:t>Book 1: Dialogue the Counsel</a:t>
            </a:r>
            <a:br>
              <a:rPr lang="en-US" dirty="0"/>
            </a:br>
            <a:r>
              <a:rPr lang="en-US" i="1" dirty="0"/>
              <a:t>Raphael as New Plato</a:t>
            </a:r>
          </a:p>
        </p:txBody>
      </p:sp>
      <p:sp>
        <p:nvSpPr>
          <p:cNvPr id="3" name="Content Placeholder 2">
            <a:extLst>
              <a:ext uri="{FF2B5EF4-FFF2-40B4-BE49-F238E27FC236}">
                <a16:creationId xmlns:a16="http://schemas.microsoft.com/office/drawing/2014/main" id="{BD7C9C92-16D6-461D-9CF1-E9B47D0802D4}"/>
              </a:ext>
            </a:extLst>
          </p:cNvPr>
          <p:cNvSpPr>
            <a:spLocks noGrp="1"/>
          </p:cNvSpPr>
          <p:nvPr>
            <p:ph sz="quarter" idx="1"/>
          </p:nvPr>
        </p:nvSpPr>
        <p:spPr>
          <a:xfrm>
            <a:off x="152400" y="1447800"/>
            <a:ext cx="8915400" cy="5410200"/>
          </a:xfrm>
        </p:spPr>
        <p:txBody>
          <a:bodyPr>
            <a:normAutofit fontScale="92500" lnSpcReduction="20000"/>
          </a:bodyPr>
          <a:lstStyle/>
          <a:p>
            <a:r>
              <a:rPr lang="en-US" dirty="0"/>
              <a:t>More pushes Raphael to get a position as advisor in a royal court </a:t>
            </a:r>
            <a:r>
              <a:rPr lang="en-US" dirty="0">
                <a:sym typeface="Wingdings" panose="05000000000000000000" pitchFamily="2" charset="2"/>
              </a:rPr>
              <a:t> Raphael responds that he’s too radical</a:t>
            </a:r>
            <a:r>
              <a:rPr lang="en-US" dirty="0"/>
              <a:t>. </a:t>
            </a:r>
          </a:p>
          <a:p>
            <a:r>
              <a:rPr lang="en-US" dirty="0"/>
              <a:t>Raphael sees himself in the tradition of Plato: goods rulers should be philosophers. However:</a:t>
            </a:r>
          </a:p>
          <a:p>
            <a:pPr marL="0" indent="0">
              <a:buNone/>
            </a:pPr>
            <a:r>
              <a:rPr lang="en-US" b="1" dirty="0"/>
              <a:t>“Plato doubtless did well foresee, unless kings themselves would apply their minds to the study of philosophy, that else they would never thoroughly allow the council of philosophers, being themselves before, even from their tender age, infected and corrupt with perverse and evil opinions.”</a:t>
            </a:r>
          </a:p>
          <a:p>
            <a:r>
              <a:rPr lang="en-US" dirty="0"/>
              <a:t>More muses about practical philosophy – working in flawed systems to make them better or to start from the beginning (reform or revolution?). </a:t>
            </a:r>
          </a:p>
          <a:p>
            <a:r>
              <a:rPr lang="en-US" dirty="0"/>
              <a:t>After living there for five years, Raphael leaves Utopia in order to share what he’s learned there with Europe</a:t>
            </a:r>
          </a:p>
          <a:p>
            <a:endParaRPr lang="en-US" dirty="0"/>
          </a:p>
        </p:txBody>
      </p:sp>
    </p:spTree>
    <p:extLst>
      <p:ext uri="{BB962C8B-B14F-4D97-AF65-F5344CB8AC3E}">
        <p14:creationId xmlns:p14="http://schemas.microsoft.com/office/powerpoint/2010/main" val="301508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2551</TotalTime>
  <Words>1270</Words>
  <Application>Microsoft Office PowerPoint</Application>
  <PresentationFormat>On-screen Show (4:3)</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Tw Cen MT</vt:lpstr>
      <vt:lpstr>Wingdings</vt:lpstr>
      <vt:lpstr>Wingdings 2</vt:lpstr>
      <vt:lpstr>Median</vt:lpstr>
      <vt:lpstr>Thomas More Utopia</vt:lpstr>
      <vt:lpstr>Thomas More, 1478-1535</vt:lpstr>
      <vt:lpstr>Utopia, 1516</vt:lpstr>
      <vt:lpstr>Naming and Fiction</vt:lpstr>
      <vt:lpstr>Book 1: Dialogue of the Counsel Fiction and Reality</vt:lpstr>
      <vt:lpstr>Book 1: Dialogue of the Counsel Critiquing European Politics</vt:lpstr>
      <vt:lpstr>Utopia as a response to the Enclosure of the Commons</vt:lpstr>
      <vt:lpstr>PowerPoint Presentation</vt:lpstr>
      <vt:lpstr>Book 1: Dialogue the Counsel Raphael as New Plato</vt:lpstr>
      <vt:lpstr>The Island</vt:lpstr>
      <vt:lpstr>Book 2: Discourse on Utopia The regulation of life</vt:lpstr>
      <vt:lpstr>Book 2: Discourse on Utopia The role of women</vt:lpstr>
      <vt:lpstr>Is Utopia a socialist text?</vt:lpstr>
      <vt:lpstr>Quentin Skinner on Utopia</vt:lpstr>
      <vt:lpstr>Thomas More’s execution</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Proof of God’s Existence: St. Anselm and Avicenna</dc:title>
  <dc:creator>CSUMB</dc:creator>
  <cp:lastModifiedBy>Stephanie Spoto</cp:lastModifiedBy>
  <cp:revision>208</cp:revision>
  <dcterms:created xsi:type="dcterms:W3CDTF">2019-02-27T18:57:59Z</dcterms:created>
  <dcterms:modified xsi:type="dcterms:W3CDTF">2021-08-26T14:27:47Z</dcterms:modified>
</cp:coreProperties>
</file>